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7" r:id="rId2"/>
    <p:sldId id="260" r:id="rId3"/>
    <p:sldId id="261" r:id="rId4"/>
    <p:sldId id="256" r:id="rId5"/>
    <p:sldId id="262" r:id="rId6"/>
    <p:sldId id="263" r:id="rId7"/>
    <p:sldId id="265" r:id="rId8"/>
    <p:sldId id="266" r:id="rId9"/>
    <p:sldId id="279" r:id="rId10"/>
    <p:sldId id="284" r:id="rId11"/>
    <p:sldId id="285" r:id="rId12"/>
    <p:sldId id="259" r:id="rId13"/>
    <p:sldId id="264" r:id="rId14"/>
    <p:sldId id="273" r:id="rId15"/>
    <p:sldId id="286" r:id="rId16"/>
    <p:sldId id="287" r:id="rId17"/>
    <p:sldId id="282" r:id="rId18"/>
    <p:sldId id="283" r:id="rId19"/>
    <p:sldId id="277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93C9E7E-A322-42F4-8A06-DE045F01A6BF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C44FC54-A484-4DC2-B5D3-394F92E375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839136E-EC4C-4AC2-838E-E75404FE7F25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B68CE6-6BD3-4185-805E-89B32B4E3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A9573A-0E37-4AB3-B09E-13B2999BD472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F0C6E9B-E560-4134-AC12-AC15D9726F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952D6C1-684C-46BE-9224-3E9FE3438936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3B228B-3378-4E1A-BD8D-62FDD83E31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99D5F7D-EEB0-4B4F-80C3-C9F3CA0216A0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FE0B1C4-BED8-4CEA-8B99-90B3AB0EBC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BA9C58B-0B74-4DC4-B03F-10A0068E8D12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2CEC87-EC5E-4AF8-9D7D-16336BF2AC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66C176-B7DC-4BA9-8C03-05CFC65CE42F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F66878A-98EB-4097-A613-F06A8FB039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26B7D4-C301-4BC2-8597-A451E9A87022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D98064-3435-40C1-AF6F-E65E077077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FC0370-BA9F-4FA3-BEA4-04E58B7BBE11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4AC4147-461C-4AA1-991E-F27B07A750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705AEE36-FD33-4B14-8792-56C27AE45EBB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AA00A6-6B90-4480-A899-C8EEC7C8B4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013A56-41EF-48B0-B67F-68ADFE31846D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5A06D16-8411-47D2-BE1E-60654E464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30759-64F3-488E-B767-55F02252EC2B}" type="datetimeFigureOut">
              <a:rPr lang="ru-RU" smtClean="0"/>
              <a:pPr>
                <a:defRPr/>
              </a:pPr>
              <a:t>29.01.2016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D796119-2902-40DE-9F40-EE46F240EF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0" y="428604"/>
            <a:ext cx="9144000" cy="3143272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Особенности работы воспитателя ДОУ с одаренными детьми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329642" cy="5500726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Физическое и нервно-психическое развитие опережает возраст;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начал ходить и говорить раньше сверстников;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рано заинтересовался числами, рисованием, пением, игре на музыкальных инструментах и т.п.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имеет большой словарный запас, знает значение многих слов и терминов, имеет отличную память, может запоминать энциклопедические данные;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очень любознателен, способен долгое время концентрировать внимание на чем-либо;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способен к нестандартным решениям;</a:t>
            </a:r>
          </a:p>
          <a:p>
            <a:pPr lvl="0"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рано начинает читать (3-4года), хотя взрослые не прикладывают к этому особых усилий или, например, в раннем возрасте овладевает игрой на музыкальном инструменте и т.д.;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7857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Частые проявления одаренности:</a:t>
            </a:r>
            <a:br>
              <a:rPr lang="ru-RU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357166"/>
            <a:ext cx="8329642" cy="5650125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Ребенок может запоминать большие числа, складывать, вычитать их в уме, производить другие математические операции; </a:t>
            </a:r>
          </a:p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художественной деятельности одаренный ребенок проявляет себя раньше, чем в других сферах(до года и чуть позднее): рано начинает рисовать, много времени проводит за лепкой и конструированием, имеет свои стиль изображения;</a:t>
            </a:r>
          </a:p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двигательной сфере одаренность проявляется в виде хорошей зрительно-двигательной координации, ребенок необычайно ловок, силен, координирован (это дети потенциально одаренные в танцах, спорте).</a:t>
            </a:r>
          </a:p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Абсолютно все одаренные дети испытывают большую потребность в умственной нагрузке, высокой активности ума.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572529" cy="4714897"/>
          </a:xfrm>
        </p:spPr>
        <p:txBody>
          <a:bodyPr/>
          <a:lstStyle/>
          <a:p>
            <a:pPr>
              <a:buFont typeface="Georgia" pitchFamily="18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нализ результатов педагогического мониторинга;</a:t>
            </a:r>
          </a:p>
          <a:p>
            <a:pPr>
              <a:buFont typeface="Georgia" pitchFamily="18" charset="0"/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Работа с детьми (наблюдение, тестирование, анализ продуктов детского творчества);</a:t>
            </a:r>
          </a:p>
          <a:p>
            <a:pPr>
              <a:buFont typeface="Georgia" pitchFamily="18" charset="0"/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Работа с родителями (беседы, анкетирование).</a:t>
            </a:r>
          </a:p>
          <a:p>
            <a:endParaRPr lang="ru-RU" dirty="0" smtClean="0"/>
          </a:p>
          <a:p>
            <a:pPr>
              <a:buFont typeface="Georgia" pitchFamily="18" charset="0"/>
              <a:buNone/>
            </a:pPr>
            <a:endParaRPr lang="ru-RU" dirty="0" smtClean="0"/>
          </a:p>
        </p:txBody>
      </p:sp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142875" y="0"/>
            <a:ext cx="9001125" cy="1285862"/>
          </a:xfrm>
        </p:spPr>
        <p:txBody>
          <a:bodyPr/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Методы выявления одаренных детей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375" cy="4930775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Интеллектуальная одаренность.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 прогрессивных матриц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Равена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 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Амтхауэра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Кубики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Кооса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Психодиагностика творческого мышления.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Креативные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тесты. (Е. Туник).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Диагностика невербальной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(вариант теста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Торренса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Модифицированные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креативные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тесты Вильямса (САР).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«Предложения».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«Классификация».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«Две линии».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Вартега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«Круги».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Опросник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определения творческих наклонностей у школьников.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Творческого мышления вербальный тест «Необычное использование» (К.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А.Хеллер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929687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Диагностические методики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715375" cy="4930775"/>
          </a:xfrm>
        </p:spPr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Идентификация детской одаренности педагогами и родителями.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Опросник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№1,2,3 (автор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Леднева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С.А.)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навыков рисования (авторы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Милованова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Г.П.,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Овчинникова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О.В.).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Тест, определяющий одаренность и направленность ребенка к какой-то области деятельности (4,5-7 лет).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Тест-анкета по определению специальной одаренности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А.Хаан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Кафф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Проявление и формирование специальных способностей (А. Савенков).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Методика КОС (коммуникативные и организаторские способности).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214313" y="214290"/>
            <a:ext cx="8929687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Диагностические методики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4572031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sz="2600" b="1" u="sng" dirty="0" smtClean="0">
                <a:latin typeface="Times New Roman" pitchFamily="18" charset="0"/>
                <a:cs typeface="Times New Roman" pitchFamily="18" charset="0"/>
              </a:rPr>
              <a:t>Отсутствие интереса к занятиям в группе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Такое отношение часто появляется оттого, что программа, рассчитанная на среднестатистического ребенка, для «одаренных» слишком проста, скучна и неинтересна. </a:t>
            </a:r>
          </a:p>
          <a:p>
            <a:pPr lvl="0" algn="just"/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600" b="1" u="sng" dirty="0" smtClean="0">
                <a:latin typeface="Times New Roman" pitchFamily="18" charset="0"/>
                <a:cs typeface="Times New Roman" pitchFamily="18" charset="0"/>
              </a:rPr>
              <a:t>Трудности в общении со сверстниками</a:t>
            </a:r>
          </a:p>
          <a:p>
            <a:pPr lvl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Одаренным детям нравятся сложные игры и неинтересны те, которыми увлекаются их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одногруппники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Вследствие этого одаренный ребенок предпочитает играть один, избегает эмоциональных и социальных контактов с детьми.</a:t>
            </a:r>
          </a:p>
          <a:p>
            <a:pPr lvl="0" algn="just"/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600" b="1" u="sng" dirty="0" smtClean="0">
                <a:latin typeface="Times New Roman" pitchFamily="18" charset="0"/>
                <a:cs typeface="Times New Roman" pitchFamily="18" charset="0"/>
              </a:rPr>
              <a:t>отрицание социальных норм и </a:t>
            </a:r>
            <a:r>
              <a:rPr lang="ru-RU" sz="2600" b="1" u="sng" dirty="0" err="1" smtClean="0">
                <a:latin typeface="Times New Roman" pitchFamily="18" charset="0"/>
                <a:cs typeface="Times New Roman" pitchFamily="18" charset="0"/>
              </a:rPr>
              <a:t>общегрупповых</a:t>
            </a:r>
            <a:r>
              <a:rPr lang="ru-RU" sz="2600" b="1" u="sng" dirty="0" smtClean="0">
                <a:latin typeface="Times New Roman" pitchFamily="18" charset="0"/>
                <a:cs typeface="Times New Roman" pitchFamily="18" charset="0"/>
              </a:rPr>
              <a:t> правил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Одаренные дети, не стремятся «быть как все», отвергают стандартные требования, особенно если эти стандарты идут вразрез с их интересами.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Проблемы одарённых детей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571480"/>
            <a:ext cx="9001156" cy="5572164"/>
          </a:xfrm>
        </p:spPr>
        <p:txBody>
          <a:bodyPr>
            <a:noAutofit/>
          </a:bodyPr>
          <a:lstStyle/>
          <a:p>
            <a:pPr lvl="0"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погружение в философские проблемы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Для одаренных детей характерно задумываться над такими явлениями, как смерть, загробная жизнь, религиозные верования и философские проблемы. Это может приводить к чрезмерной застенчивости, гипертрофированным страхам.</a:t>
            </a:r>
          </a:p>
          <a:p>
            <a:pPr lvl="0"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стремление к совершенству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Для одаренных детей характерна внутренняя потребность совершенства. Отсюда ощущение неудовлетворенности, собственной неадекватности и низкая самооценка.</a:t>
            </a:r>
          </a:p>
          <a:p>
            <a:pPr lvl="0" algn="just"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потребность во внимании взрослых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 силу стремления к познанию одаренные дети нередко испытывают повышенную потребность в общении и  внимании взрослых. Это вызывает трения в отношениях с другими детьми. Нередко одаренные дети нетерпимо относятся к детям, стоящим ниже их в интеллектуальном развитии. Они могут отталкивать окружающих замечаниями, выражающими презрение или       нетерпение. </a:t>
            </a:r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Проблемы одарённых детей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481328"/>
            <a:ext cx="8715436" cy="4525963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Привлечение ребенка к проектной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которая подразумевает не только анализ возможностей, но и выбор способов решения задачи (например, сделать подставку для карандашей). При этом обязательным условием успешного выполнения является педагогическое сопровождение на каждом этапе работы.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Обсуждение ежедневных обязанностей ребенка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которые он должен будет выполнять в группе (например, полив цветов или иной вид деятельности интересный для ребенка). Это позволит ему чувствовать собственную значимость, необходимость участия в жизни группы.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Эмоциональная поддержка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словесное поощрение за успехи и нестандартное решение задач, позволят ребенку чувствовать более уверенно.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Привлечение к исследовательской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через решение опытно-экспериментальных задач решит проблему поддержания и развития познавательного интереса.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работы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одаренными детьми: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481328"/>
            <a:ext cx="8715436" cy="4525963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Вовлечение ближайшего окружения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(родителей, братьев, сестер, родственников)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сферу интересов ребенка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разъяснение особенностей взаимодействия с одаренными детьми сделает социальные контакты более продуктивными.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Привлечение к посещению кружков и секций дополнительного образования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интересующей сфере позволит в полной степени раскрыть потенциальные возможности ребенка.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Вовлечение в театрализованные игры,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досуговые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мероприятия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праздники, связанные с раскрытием творческих способностей. 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Привлечение к участию 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городских, областных и возможно международных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конкурсах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позволит ребенку проявить себя.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Мотивация на оказание помощи взрослым в работе с неуспевающим сверстниками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через расширение круга обязанностей.</a:t>
            </a:r>
          </a:p>
          <a:p>
            <a:pPr lvl="0"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Стимулирование и поддержание детской инициативы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решении образовательных задач.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работы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одаренными детьми: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430838"/>
          </a:xfrm>
        </p:spPr>
        <p:txBody>
          <a:bodyPr/>
          <a:lstStyle/>
          <a:p>
            <a:pPr>
              <a:buFont typeface="Georgia" pitchFamily="18" charset="0"/>
              <a:buNone/>
            </a:pPr>
            <a:endParaRPr lang="ru-RU" sz="5400" dirty="0" smtClean="0"/>
          </a:p>
          <a:p>
            <a:pPr>
              <a:buFont typeface="Georgia" pitchFamily="18" charset="0"/>
              <a:buNone/>
            </a:pPr>
            <a:endParaRPr lang="ru-RU" sz="5400" dirty="0" smtClean="0"/>
          </a:p>
          <a:p>
            <a:pPr algn="ctr">
              <a:buFont typeface="Georgia" pitchFamily="18" charset="0"/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5788025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Даже слабые способности ребенка можно развить, если целенаправленно и систематически заниматься с ним. 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то же время, хорошие способности, в т.ч. одаренность, не получающие постоянного подтверждения могут стереться со временем.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5859463"/>
          </a:xfrm>
        </p:spPr>
        <p:txBody>
          <a:bodyPr>
            <a:normAutofit fontScale="92500" lnSpcReduction="10000"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5800" b="1" u="sng" dirty="0" smtClean="0">
                <a:latin typeface="Times New Roman" pitchFamily="18" charset="0"/>
                <a:cs typeface="Times New Roman" pitchFamily="18" charset="0"/>
              </a:rPr>
              <a:t>Одаренность</a:t>
            </a:r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Значительное по сравнению с возрастными нормами опережение в умственном развитии, либо исключительное развитие специальных способностей (музыкальных, художественных и др.)</a:t>
            </a:r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Если большинство показателей по всем результатам исследования ребенка превосходят среднюю норму возрастного развития примерно на 30%, то можно говорить об одаренности.</a:t>
            </a:r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Содержимое 9" descr="Виды одаренности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5008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9144000" cy="5286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24"/>
                <a:gridCol w="4714876"/>
              </a:tblGrid>
              <a:tr h="1409297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Мотивационно-личностные характеристики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Способности к обучению</a:t>
                      </a:r>
                    </a:p>
                  </a:txBody>
                  <a:tcPr marL="68580" marR="68580" marT="0" marB="0"/>
                </a:tc>
              </a:tr>
              <a:tr h="3877505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Стремление ребенка к получению знаний и умений, познавательная активность; 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проявление интереса к новому.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Успешность в освоении программного материала;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широкий кругозор;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высокие показатели по развитию психических познавательных процессов.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Академическая одаренность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50"/>
          <a:ext cx="9144000" cy="5124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5984"/>
                <a:gridCol w="2286016"/>
                <a:gridCol w="2286000"/>
                <a:gridCol w="2286000"/>
              </a:tblGrid>
              <a:tr h="92868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Художественная одаренность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Вокальная одаренность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Литературная одаренность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Артистическая одаренность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95341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Проявление фантазии в творческих художественных работах;</a:t>
                      </a:r>
                    </a:p>
                    <a:p>
                      <a:pPr marL="0" algn="l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Высокое качество и разнообразие творческих работ в соответствии с возрастом (рисунки, поделки).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понимать и воспроизводить мелодию;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чувство ритма;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хороший голос;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музыкальный слух.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Хорошая речевая фантазия;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составлять рассказы, сказки;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чувство рифмы;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легкое запоминание стихов.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«вжиться» в роль;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держаться на публике;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желание подражать вымышленным (или реальным) персонажам;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двигательная и речевая память.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928687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Творческая  одаренность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71546"/>
          <a:ext cx="9144000" cy="471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256848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</a:pPr>
                      <a:endParaRPr kumimoji="0" lang="ru-RU" sz="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</a:pPr>
                      <a:endParaRPr kumimoji="0" lang="ru-RU" sz="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Спортивная одаренность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ru-RU" sz="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ru-RU" sz="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Хореографическая одаренность</a:t>
                      </a:r>
                    </a:p>
                  </a:txBody>
                  <a:tcPr marL="68580" marR="68580" marT="0" marB="0"/>
                </a:tc>
              </a:tr>
              <a:tr h="3458060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Высокие спортивные показатели в соответствии с возрастом;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стремление к движению;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воля к спортивным достижениям;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физические данные и выносливость.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Чувство ритма; 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музыкальный слух;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способность копировать движения; 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хорошая двигательная память.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Психомоторная одаренность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00108"/>
          <a:ext cx="9144000" cy="471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001706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Социально-личностная   одаренность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Лидерская одаренность</a:t>
                      </a:r>
                    </a:p>
                  </a:txBody>
                  <a:tcPr marL="68580" marR="68580" marT="0" marB="0"/>
                </a:tc>
              </a:tr>
              <a:tr h="3713202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понимать партнера по общению;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чувствовать эмоциональное состояние партнера по общению;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умение гасить конфликты.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организовать сверстников на какое-либо общее дело, игру; 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настойчивость в достижении цели; 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добиваться результата;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стремление контролировать ситуацию.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Коммуникативная одаренность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3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401205"/>
          </a:xfrm>
        </p:spPr>
        <p:txBody>
          <a:bodyPr>
            <a:spAutoFit/>
          </a:bodyPr>
          <a:lstStyle/>
          <a:p>
            <a:pPr algn="just" eaLnBrk="0" hangingPunct="0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развития одаренного ребенка. Эта задача решается средствами исследовательской, развивающей, методической, организационной работы.</a:t>
            </a:r>
          </a:p>
          <a:p>
            <a:pPr algn="just" eaLnBrk="0" hangingPunct="0">
              <a:spcBef>
                <a:spcPct val="0"/>
              </a:spcBef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развития субъектной позиции одаренного ребенка. Данная задача решается средствами взаимодействия в системе педагог - ребенок- родитель.</a:t>
            </a:r>
          </a:p>
          <a:p>
            <a:pPr algn="just" eaLnBrk="0" hangingPunct="0">
              <a:spcBef>
                <a:spcPct val="0"/>
              </a:spcBef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Отслеживание особенностей развития одаренного ребенка на различных возрастных этапах дошкольного детства. Эта задача решается в основном средствами педагогической и психологической диагностики, развивающей педагогической деятельности.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15370" cy="128588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Основными задачами сопровождения одаренных детей в детском саду является следующие:</a:t>
            </a:r>
            <a:endParaRPr lang="ru-RU" sz="32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566</TotalTime>
  <Words>1189</Words>
  <Application>Microsoft Office PowerPoint</Application>
  <PresentationFormat>Экран (4:3)</PresentationFormat>
  <Paragraphs>138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Особенности работы воспитателя ДОУ с одаренными детьми</vt:lpstr>
      <vt:lpstr>Слайд 2</vt:lpstr>
      <vt:lpstr>Слайд 3</vt:lpstr>
      <vt:lpstr>Слайд 4</vt:lpstr>
      <vt:lpstr>Академическая одаренность</vt:lpstr>
      <vt:lpstr>Творческая  одаренность</vt:lpstr>
      <vt:lpstr>Психомоторная одаренность</vt:lpstr>
      <vt:lpstr>Коммуникативная одаренность</vt:lpstr>
      <vt:lpstr>Основными задачами сопровождения одаренных детей в детском саду является следующие:</vt:lpstr>
      <vt:lpstr>Частые проявления одаренности: </vt:lpstr>
      <vt:lpstr>Слайд 11</vt:lpstr>
      <vt:lpstr>Методы выявления одаренных детей </vt:lpstr>
      <vt:lpstr>Диагностические методики</vt:lpstr>
      <vt:lpstr>Диагностические методики</vt:lpstr>
      <vt:lpstr>Проблемы одарённых детей</vt:lpstr>
      <vt:lpstr>Проблемы одарённых детей</vt:lpstr>
      <vt:lpstr>Методы работы  с одаренными детьми:</vt:lpstr>
      <vt:lpstr>Методы работы  с одаренными детьми: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Сопровождение одаренных детей в условиях ДОУ</dc:title>
  <dc:creator>Галина</dc:creator>
  <cp:lastModifiedBy>Педагоги</cp:lastModifiedBy>
  <cp:revision>78</cp:revision>
  <dcterms:created xsi:type="dcterms:W3CDTF">2014-10-28T06:15:33Z</dcterms:created>
  <dcterms:modified xsi:type="dcterms:W3CDTF">2016-01-29T12:39:18Z</dcterms:modified>
</cp:coreProperties>
</file>